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2"/>
  </p:notesMasterIdLst>
  <p:handoutMasterIdLst>
    <p:handoutMasterId r:id="rId43"/>
  </p:handoutMasterIdLst>
  <p:sldIdLst>
    <p:sldId id="327" r:id="rId5"/>
    <p:sldId id="330" r:id="rId6"/>
    <p:sldId id="331" r:id="rId7"/>
    <p:sldId id="332" r:id="rId8"/>
    <p:sldId id="298" r:id="rId9"/>
    <p:sldId id="262" r:id="rId10"/>
    <p:sldId id="299" r:id="rId11"/>
    <p:sldId id="302"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34" r:id="rId27"/>
    <p:sldId id="333" r:id="rId28"/>
    <p:sldId id="294" r:id="rId29"/>
    <p:sldId id="296" r:id="rId30"/>
    <p:sldId id="318" r:id="rId31"/>
    <p:sldId id="319" r:id="rId32"/>
    <p:sldId id="321" r:id="rId33"/>
    <p:sldId id="322" r:id="rId34"/>
    <p:sldId id="323" r:id="rId35"/>
    <p:sldId id="324" r:id="rId36"/>
    <p:sldId id="288" r:id="rId37"/>
    <p:sldId id="289" r:id="rId38"/>
    <p:sldId id="320" r:id="rId39"/>
    <p:sldId id="274" r:id="rId40"/>
    <p:sldId id="329" r:id="rId4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55086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holstein/CourseraIBM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holstein/CourseraIBM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759222"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Kevin Holstein</a:t>
            </a:r>
          </a:p>
          <a:p>
            <a:r>
              <a:rPr lang="en-US" dirty="0">
                <a:solidFill>
                  <a:schemeClr val="bg2"/>
                </a:solidFill>
                <a:latin typeface="Abadi" panose="020B0604020104020204" pitchFamily="34" charset="0"/>
                <a:ea typeface="SF Pro" pitchFamily="2" charset="0"/>
                <a:cs typeface="SF Pro" pitchFamily="2" charset="0"/>
              </a:rPr>
              <a:t>&lt;fill in date when done&gt;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used the following SQL Queries during the project:</a:t>
            </a:r>
          </a:p>
          <a:p>
            <a:pPr>
              <a:lnSpc>
                <a:spcPct val="100000"/>
              </a:lnSpc>
              <a:spcBef>
                <a:spcPts val="1400"/>
              </a:spcBef>
            </a:pPr>
            <a:r>
              <a:rPr lang="en-US" sz="1000" dirty="0">
                <a:solidFill>
                  <a:schemeClr val="accent3">
                    <a:lumMod val="25000"/>
                  </a:schemeClr>
                </a:solidFill>
                <a:latin typeface="Abadi"/>
              </a:rPr>
              <a:t>Source: https://github.com/Kholstein/CourseraIBMCapstone</a:t>
            </a:r>
          </a:p>
          <a:p>
            <a:pPr>
              <a:lnSpc>
                <a:spcPct val="100000"/>
              </a:lnSpc>
              <a:spcBef>
                <a:spcPts val="1400"/>
              </a:spcBef>
            </a:pPr>
            <a:endParaRPr lang="en-US" sz="10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EBD4E553-6E3E-F602-8099-54D6271ECB63}"/>
              </a:ext>
            </a:extLst>
          </p:cNvPr>
          <p:cNvSpPr txBox="1"/>
          <p:nvPr/>
        </p:nvSpPr>
        <p:spPr>
          <a:xfrm>
            <a:off x="770011" y="2489200"/>
            <a:ext cx="7683109"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badi" panose="020B0604020104020204" pitchFamily="34" charset="0"/>
              </a:rPr>
              <a:t>5 Names of unique launch sites used by SpaceX</a:t>
            </a:r>
          </a:p>
          <a:p>
            <a:pPr marL="171450" indent="-171450">
              <a:buFont typeface="Arial" panose="020B0604020202020204" pitchFamily="34" charset="0"/>
              <a:buChar char="•"/>
            </a:pPr>
            <a:r>
              <a:rPr lang="en-US" sz="1200" dirty="0">
                <a:latin typeface="Abadi" panose="020B0604020104020204" pitchFamily="34" charset="0"/>
              </a:rPr>
              <a:t>First 5 Launch sites under the CCA</a:t>
            </a:r>
          </a:p>
          <a:p>
            <a:pPr marL="171450" indent="-171450">
              <a:buFont typeface="Arial" panose="020B0604020202020204" pitchFamily="34" charset="0"/>
              <a:buChar char="•"/>
            </a:pPr>
            <a:r>
              <a:rPr lang="en-US" sz="1200" dirty="0">
                <a:latin typeface="Abadi" panose="020B0604020104020204" pitchFamily="34" charset="0"/>
              </a:rPr>
              <a:t>The total payload mass carried by NASA launchers</a:t>
            </a:r>
          </a:p>
          <a:p>
            <a:pPr marL="171450" indent="-171450">
              <a:buFont typeface="Arial" panose="020B0604020202020204" pitchFamily="34" charset="0"/>
              <a:buChar char="•"/>
            </a:pPr>
            <a:r>
              <a:rPr lang="en-US" sz="1200" dirty="0">
                <a:latin typeface="Abadi" panose="020B0604020104020204" pitchFamily="34" charset="0"/>
              </a:rPr>
              <a:t>Avg. Payload mass carried by F9 v1.1</a:t>
            </a:r>
          </a:p>
          <a:p>
            <a:pPr marL="171450" indent="-171450">
              <a:buFont typeface="Arial" panose="020B0604020202020204" pitchFamily="34" charset="0"/>
              <a:buChar char="•"/>
            </a:pPr>
            <a:r>
              <a:rPr lang="en-US" sz="1200" dirty="0">
                <a:latin typeface="Abadi" panose="020B0604020104020204" pitchFamily="34" charset="0"/>
              </a:rPr>
              <a:t>Date of first successful landing of F9</a:t>
            </a:r>
          </a:p>
          <a:p>
            <a:pPr marL="171450" indent="-171450">
              <a:buFont typeface="Arial" panose="020B0604020202020204" pitchFamily="34" charset="0"/>
              <a:buChar char="•"/>
            </a:pPr>
            <a:r>
              <a:rPr lang="en-US" sz="1200" dirty="0">
                <a:latin typeface="Abadi" panose="020B0604020104020204" pitchFamily="34" charset="0"/>
              </a:rPr>
              <a:t>Names of boosters that successfully carried drone shipments of payload masses between 4000 and 6000 kg</a:t>
            </a:r>
          </a:p>
          <a:p>
            <a:pPr marL="171450" indent="-171450">
              <a:buFont typeface="Arial" panose="020B0604020202020204" pitchFamily="34" charset="0"/>
              <a:buChar char="•"/>
            </a:pPr>
            <a:r>
              <a:rPr lang="en-US" sz="1200" dirty="0">
                <a:latin typeface="Abadi" panose="020B0604020104020204" pitchFamily="34" charset="0"/>
              </a:rPr>
              <a:t>Total success &amp; failure ratio</a:t>
            </a:r>
          </a:p>
          <a:p>
            <a:pPr marL="171450" indent="-171450">
              <a:buFont typeface="Arial" panose="020B0604020202020204" pitchFamily="34" charset="0"/>
              <a:buChar char="•"/>
            </a:pPr>
            <a:r>
              <a:rPr lang="en-US" sz="1200" dirty="0">
                <a:latin typeface="Abadi" panose="020B0604020104020204" pitchFamily="34" charset="0"/>
              </a:rPr>
              <a:t>How many boosters carried the maximum amt of payload mass</a:t>
            </a:r>
          </a:p>
          <a:p>
            <a:pPr marL="171450" indent="-171450">
              <a:buFont typeface="Arial" panose="020B0604020202020204" pitchFamily="34" charset="0"/>
              <a:buChar char="•"/>
            </a:pPr>
            <a:r>
              <a:rPr lang="en-US" sz="1200" dirty="0">
                <a:latin typeface="Abadi" panose="020B0604020104020204" pitchFamily="34" charset="0"/>
              </a:rPr>
              <a:t>Failed landings in drone shipment, and their specifics such as: booster version and launch pads in 2015</a:t>
            </a:r>
          </a:p>
          <a:p>
            <a:pPr marL="171450" indent="-171450">
              <a:buFont typeface="Arial" panose="020B0604020202020204" pitchFamily="34" charset="0"/>
              <a:buChar char="•"/>
            </a:pPr>
            <a:r>
              <a:rPr lang="en-US" sz="1200" dirty="0">
                <a:latin typeface="Abadi" panose="020B0604020104020204" pitchFamily="34" charset="0"/>
              </a:rPr>
              <a:t>Successful/Failure ratio of rockets in the dates between 06/04/2010 – 03/20/2020</a:t>
            </a: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made interactive Folium maps of the launch sites used, using markers, circles, lines &amp; marker clusters</a:t>
            </a:r>
          </a:p>
          <a:p>
            <a:pPr>
              <a:lnSpc>
                <a:spcPct val="100000"/>
              </a:lnSpc>
              <a:spcBef>
                <a:spcPts val="1400"/>
              </a:spcBef>
            </a:pPr>
            <a:r>
              <a:rPr lang="en-US" sz="2200" dirty="0">
                <a:solidFill>
                  <a:schemeClr val="accent3">
                    <a:lumMod val="25000"/>
                  </a:schemeClr>
                </a:solidFill>
                <a:latin typeface="Abadi" panose="020B0604020104020204" pitchFamily="34" charset="0"/>
              </a:rPr>
              <a:t>Markers indicate launch points</a:t>
            </a:r>
          </a:p>
          <a:p>
            <a:pPr>
              <a:lnSpc>
                <a:spcPct val="100000"/>
              </a:lnSpc>
              <a:spcBef>
                <a:spcPts val="1400"/>
              </a:spcBef>
            </a:pPr>
            <a:r>
              <a:rPr lang="en-US" sz="2200" dirty="0">
                <a:solidFill>
                  <a:schemeClr val="accent3">
                    <a:lumMod val="25000"/>
                  </a:schemeClr>
                </a:solidFill>
                <a:latin typeface="Abadi" panose="020B0604020104020204" pitchFamily="34" charset="0"/>
              </a:rPr>
              <a:t>Circles highlight areas of importance such as the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Market Clusters highlight area of an instance occurring multiple times at once, such as launches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Lines are used to measure distance between two points, such as the NASA Johnson Space Center &amp; nearby railroads/coasts.</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A5A5A5">
                    <a:lumMod val="25000"/>
                  </a:srgbClr>
                </a:solidFill>
                <a:effectLst/>
                <a:uLnTx/>
                <a:uFillTx/>
                <a:latin typeface="Abadi"/>
                <a:ea typeface="+mn-ea"/>
                <a:cs typeface="+mn-cs"/>
              </a:rPr>
              <a:t>Source: https://github.com/Kholstein/CourseraIBMCapstone</a:t>
            </a: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Percentage graphs &amp; Range graphs to visualize the relation of Payloads &amp; the respective launch sites, helping to ID the best place to launch certain payloads.</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A5A5A5">
                    <a:lumMod val="25000"/>
                  </a:srgbClr>
                </a:solidFill>
                <a:effectLst/>
                <a:uLnTx/>
                <a:uFillTx/>
                <a:latin typeface="Abadi"/>
                <a:ea typeface="+mn-ea"/>
                <a:cs typeface="+mn-cs"/>
              </a:rPr>
              <a:t>Source: </a:t>
            </a:r>
            <a:r>
              <a:rPr kumimoji="0" lang="en-US" sz="1000" b="0" i="0" u="none" strike="noStrike" kern="1200" cap="none" spc="0" normalizeH="0" baseline="0" noProof="0" dirty="0">
                <a:ln>
                  <a:noFill/>
                </a:ln>
                <a:solidFill>
                  <a:srgbClr val="A5A5A5">
                    <a:lumMod val="25000"/>
                  </a:srgbClr>
                </a:solidFill>
                <a:effectLst/>
                <a:uLnTx/>
                <a:uFillTx/>
                <a:latin typeface="Abadi"/>
                <a:ea typeface="+mn-ea"/>
                <a:cs typeface="+mn-cs"/>
                <a:hlinkClick r:id="rId3"/>
              </a:rPr>
              <a:t>https://github.com/Kholstein/CourseraIBMCapstone</a:t>
            </a:r>
            <a:r>
              <a:rPr kumimoji="0" lang="en-US" sz="1000" b="0" i="0" u="none" strike="noStrike" kern="1200" cap="none" spc="0" normalizeH="0" baseline="0" noProof="0" dirty="0">
                <a:ln>
                  <a:noFill/>
                </a:ln>
                <a:solidFill>
                  <a:srgbClr val="A5A5A5">
                    <a:lumMod val="25000"/>
                  </a:srgbClr>
                </a:solidFill>
                <a:effectLst/>
                <a:uLnTx/>
                <a:uFillTx/>
                <a:latin typeface="Abadi"/>
                <a:ea typeface="+mn-ea"/>
                <a:cs typeface="+mn-cs"/>
              </a:rPr>
              <a:t>, Image is a </a:t>
            </a:r>
            <a:r>
              <a:rPr kumimoji="0" lang="en-US" sz="1000" b="0" i="0" u="none" strike="noStrike" kern="1200" cap="none" spc="0" normalizeH="0" baseline="0" noProof="0" dirty="0" err="1">
                <a:ln>
                  <a:noFill/>
                </a:ln>
                <a:solidFill>
                  <a:srgbClr val="A5A5A5">
                    <a:lumMod val="25000"/>
                  </a:srgbClr>
                </a:solidFill>
                <a:effectLst/>
                <a:uLnTx/>
                <a:uFillTx/>
                <a:latin typeface="Abadi"/>
                <a:ea typeface="+mn-ea"/>
                <a:cs typeface="+mn-cs"/>
              </a:rPr>
              <a:t>Plotly</a:t>
            </a:r>
            <a:r>
              <a:rPr kumimoji="0" lang="en-US" sz="1000" b="0" i="0" u="none" strike="noStrike" kern="1200" cap="none" spc="0" normalizeH="0" baseline="0" noProof="0" dirty="0">
                <a:ln>
                  <a:noFill/>
                </a:ln>
                <a:solidFill>
                  <a:srgbClr val="A5A5A5">
                    <a:lumMod val="25000"/>
                  </a:srgbClr>
                </a:solidFill>
                <a:effectLst/>
                <a:uLnTx/>
                <a:uFillTx/>
                <a:latin typeface="Abadi"/>
                <a:ea typeface="+mn-ea"/>
                <a:cs typeface="+mn-cs"/>
              </a:rPr>
              <a:t> Dashboard Chart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descr="Chart, pie chart&#10;&#10;Description automatically generated">
            <a:extLst>
              <a:ext uri="{FF2B5EF4-FFF2-40B4-BE49-F238E27FC236}">
                <a16:creationId xmlns:a16="http://schemas.microsoft.com/office/drawing/2014/main" id="{E2ECAD1C-03EF-16A0-B173-A2392D3A7D8D}"/>
              </a:ext>
            </a:extLst>
          </p:cNvPr>
          <p:cNvPicPr>
            <a:picLocks noChangeAspect="1"/>
          </p:cNvPicPr>
          <p:nvPr/>
        </p:nvPicPr>
        <p:blipFill>
          <a:blip r:embed="rId4"/>
          <a:stretch>
            <a:fillRect/>
          </a:stretch>
        </p:blipFill>
        <p:spPr>
          <a:xfrm>
            <a:off x="0" y="3429000"/>
            <a:ext cx="12192000" cy="3705600"/>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compared: logistic regression, support vector In this method:</a:t>
            </a:r>
          </a:p>
          <a:p>
            <a:pPr>
              <a:lnSpc>
                <a:spcPct val="100000"/>
              </a:lnSpc>
              <a:spcBef>
                <a:spcPts val="1400"/>
              </a:spcBef>
            </a:pPr>
            <a:r>
              <a:rPr lang="en-US" sz="2200" dirty="0">
                <a:solidFill>
                  <a:schemeClr val="accent3">
                    <a:lumMod val="25000"/>
                  </a:schemeClr>
                </a:solidFill>
                <a:latin typeface="Abadi" panose="020B0604020104020204" pitchFamily="34" charset="0"/>
              </a:rPr>
              <a:t>First I Prepped the data and standardized it all into a single cohesive thing.</a:t>
            </a:r>
          </a:p>
          <a:p>
            <a:pPr>
              <a:lnSpc>
                <a:spcPct val="100000"/>
              </a:lnSpc>
              <a:spcBef>
                <a:spcPts val="1400"/>
              </a:spcBef>
            </a:pPr>
            <a:r>
              <a:rPr lang="en-US" sz="2200" dirty="0">
                <a:solidFill>
                  <a:schemeClr val="accent3">
                    <a:lumMod val="25000"/>
                  </a:schemeClr>
                </a:solidFill>
                <a:latin typeface="Abadi" panose="020B0604020104020204" pitchFamily="34" charset="0"/>
              </a:rPr>
              <a:t>Second I Tested the data rigorously with multiple combinations of their parameters.</a:t>
            </a:r>
          </a:p>
          <a:p>
            <a:pPr>
              <a:lnSpc>
                <a:spcPct val="100000"/>
              </a:lnSpc>
              <a:spcBef>
                <a:spcPts val="1400"/>
              </a:spcBef>
            </a:pPr>
            <a:r>
              <a:rPr lang="en-US" sz="2200" dirty="0">
                <a:solidFill>
                  <a:schemeClr val="accent3">
                    <a:lumMod val="25000"/>
                  </a:schemeClr>
                </a:solidFill>
                <a:latin typeface="Abadi" panose="020B0604020104020204" pitchFamily="34" charset="0"/>
              </a:rPr>
              <a:t>Finally I looked at the results of the output of each Classification model.</a:t>
            </a:r>
          </a:p>
          <a:p>
            <a:r>
              <a:rPr kumimoji="0" lang="en-US" sz="1000" b="0" i="0" u="none" strike="noStrike" kern="1200" cap="none" spc="0" normalizeH="0" baseline="0" noProof="0" dirty="0">
                <a:ln>
                  <a:noFill/>
                </a:ln>
                <a:solidFill>
                  <a:srgbClr val="A5A5A5">
                    <a:lumMod val="25000"/>
                  </a:srgbClr>
                </a:solidFill>
                <a:effectLst/>
                <a:uLnTx/>
                <a:uFillTx/>
                <a:latin typeface="Abadi"/>
                <a:ea typeface="+mn-ea"/>
                <a:cs typeface="+mn-cs"/>
              </a:rPr>
              <a:t>Source: </a:t>
            </a:r>
            <a:r>
              <a:rPr kumimoji="0" lang="en-US" sz="1000" b="0" i="0" u="none" strike="noStrike" kern="1200" cap="none" spc="0" normalizeH="0" baseline="0" noProof="0" dirty="0">
                <a:ln>
                  <a:noFill/>
                </a:ln>
                <a:solidFill>
                  <a:srgbClr val="A5A5A5">
                    <a:lumMod val="25000"/>
                  </a:srgbClr>
                </a:solidFill>
                <a:effectLst/>
                <a:uLnTx/>
                <a:uFillTx/>
                <a:latin typeface="Abadi"/>
                <a:ea typeface="+mn-ea"/>
                <a:cs typeface="+mn-cs"/>
                <a:hlinkClick r:id="rId3"/>
              </a:rPr>
              <a:t>https://github.com/Kholstein/CourseraIBMCapstone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These were the results of my labor:</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Chart, scatter chart&#10;&#10;Description automatically generated">
            <a:extLst>
              <a:ext uri="{FF2B5EF4-FFF2-40B4-BE49-F238E27FC236}">
                <a16:creationId xmlns:a16="http://schemas.microsoft.com/office/drawing/2014/main" id="{9C48D959-3440-F280-4623-1BB2D02CFE40}"/>
              </a:ext>
            </a:extLst>
          </p:cNvPr>
          <p:cNvPicPr>
            <a:picLocks noChangeAspect="1"/>
          </p:cNvPicPr>
          <p:nvPr/>
        </p:nvPicPr>
        <p:blipFill>
          <a:blip r:embed="rId4"/>
          <a:stretch>
            <a:fillRect/>
          </a:stretch>
        </p:blipFill>
        <p:spPr>
          <a:xfrm>
            <a:off x="175936" y="2618168"/>
            <a:ext cx="6471905" cy="1621662"/>
          </a:xfrm>
          <a:prstGeom prst="rect">
            <a:avLst/>
          </a:prstGeom>
        </p:spPr>
      </p:pic>
      <p:sp>
        <p:nvSpPr>
          <p:cNvPr id="9" name="TextBox 8">
            <a:extLst>
              <a:ext uri="{FF2B5EF4-FFF2-40B4-BE49-F238E27FC236}">
                <a16:creationId xmlns:a16="http://schemas.microsoft.com/office/drawing/2014/main" id="{A0F01D94-E9FE-FEC2-BF1F-AF6B09F7B6A1}"/>
              </a:ext>
            </a:extLst>
          </p:cNvPr>
          <p:cNvSpPr txBox="1"/>
          <p:nvPr/>
        </p:nvSpPr>
        <p:spPr>
          <a:xfrm>
            <a:off x="5347375" y="1629400"/>
            <a:ext cx="6096000" cy="861774"/>
          </a:xfrm>
          <a:prstGeom prst="rect">
            <a:avLst/>
          </a:prstGeom>
          <a:noFill/>
        </p:spPr>
        <p:txBody>
          <a:bodyPr wrap="square">
            <a:spAutoFit/>
          </a:bodyPr>
          <a:lstStyle/>
          <a:p>
            <a:r>
              <a:rPr lang="en-US" sz="1000" dirty="0"/>
              <a:t>• Space X uses 4 different launch sites</a:t>
            </a:r>
          </a:p>
          <a:p>
            <a:r>
              <a:rPr lang="en-US" sz="1000" dirty="0"/>
              <a:t>• The average payload of F9 v1.1 booster is 2,928 kg</a:t>
            </a:r>
          </a:p>
          <a:p>
            <a:r>
              <a:rPr lang="en-US" sz="1000" dirty="0"/>
              <a:t>• The first success landing outcome happened in 2015 five years after the first launch</a:t>
            </a:r>
          </a:p>
          <a:p>
            <a:r>
              <a:rPr lang="en-US" sz="1000" dirty="0"/>
              <a:t>• Almost 100% of missions were successful</a:t>
            </a:r>
          </a:p>
          <a:p>
            <a:r>
              <a:rPr lang="en-US" sz="1000" dirty="0"/>
              <a:t>• Two booster versions failed at landing in drone ships in 2015: F9 v1.1 B1012 and F9 v1.1 B1015</a:t>
            </a:r>
          </a:p>
        </p:txBody>
      </p:sp>
      <p:pic>
        <p:nvPicPr>
          <p:cNvPr id="11" name="Picture 10" descr="Graphical user interface&#10;&#10;Description automatically generated with low confidence">
            <a:extLst>
              <a:ext uri="{FF2B5EF4-FFF2-40B4-BE49-F238E27FC236}">
                <a16:creationId xmlns:a16="http://schemas.microsoft.com/office/drawing/2014/main" id="{1A951D4F-1874-0108-BF48-FBFCAEE5B88E}"/>
              </a:ext>
            </a:extLst>
          </p:cNvPr>
          <p:cNvPicPr>
            <a:picLocks noChangeAspect="1"/>
          </p:cNvPicPr>
          <p:nvPr/>
        </p:nvPicPr>
        <p:blipFill>
          <a:blip r:embed="rId5"/>
          <a:stretch>
            <a:fillRect/>
          </a:stretch>
        </p:blipFill>
        <p:spPr>
          <a:xfrm>
            <a:off x="6699286" y="2651901"/>
            <a:ext cx="5380953" cy="2102573"/>
          </a:xfrm>
          <a:prstGeom prst="rect">
            <a:avLst/>
          </a:prstGeom>
        </p:spPr>
      </p:pic>
      <p:pic>
        <p:nvPicPr>
          <p:cNvPr id="13" name="Picture 12" descr="Text, application&#10;&#10;Description automatically generated">
            <a:extLst>
              <a:ext uri="{FF2B5EF4-FFF2-40B4-BE49-F238E27FC236}">
                <a16:creationId xmlns:a16="http://schemas.microsoft.com/office/drawing/2014/main" id="{F91C4A49-07A0-2617-3653-C996BFD6C789}"/>
              </a:ext>
            </a:extLst>
          </p:cNvPr>
          <p:cNvPicPr>
            <a:picLocks noChangeAspect="1"/>
          </p:cNvPicPr>
          <p:nvPr/>
        </p:nvPicPr>
        <p:blipFill>
          <a:blip r:embed="rId6"/>
          <a:stretch>
            <a:fillRect/>
          </a:stretch>
        </p:blipFill>
        <p:spPr>
          <a:xfrm>
            <a:off x="944880" y="4633193"/>
            <a:ext cx="5151120" cy="139549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15720"/>
            <a:ext cx="1068694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the scatter plot, it’s possible to verify that the best launch site nowadays is CCAF5 SLC 40, where most of recent launches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KSC LC 39A is overall the most successful one of them all from the time frame shown.</a:t>
            </a:r>
          </a:p>
          <a:p>
            <a:pPr>
              <a:lnSpc>
                <a:spcPct val="100000"/>
              </a:lnSpc>
              <a:spcBef>
                <a:spcPts val="1400"/>
              </a:spcBef>
            </a:pPr>
            <a:r>
              <a:rPr lang="en-US" sz="2200" dirty="0">
                <a:solidFill>
                  <a:schemeClr val="accent3">
                    <a:lumMod val="25000"/>
                  </a:schemeClr>
                </a:solidFill>
                <a:latin typeface="Abadi" panose="020B0604020104020204" pitchFamily="34" charset="0"/>
              </a:rPr>
              <a:t>VAFB SLC 4E has the least amount of tests and has not been tested for a while.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 Scatter Plot</a:t>
            </a:r>
            <a:endParaRPr lang="en-US" dirty="0">
              <a:solidFill>
                <a:srgbClr val="0B49CB"/>
              </a:solidFill>
            </a:endParaRPr>
          </a:p>
        </p:txBody>
      </p:sp>
      <p:pic>
        <p:nvPicPr>
          <p:cNvPr id="10" name="Picture 9" descr="Chart, scatter chart&#10;&#10;Description automatically generated">
            <a:extLst>
              <a:ext uri="{FF2B5EF4-FFF2-40B4-BE49-F238E27FC236}">
                <a16:creationId xmlns:a16="http://schemas.microsoft.com/office/drawing/2014/main" id="{6C5075EC-38B6-442A-D8AC-FB9004D9648D}"/>
              </a:ext>
            </a:extLst>
          </p:cNvPr>
          <p:cNvPicPr>
            <a:picLocks noChangeAspect="1"/>
          </p:cNvPicPr>
          <p:nvPr/>
        </p:nvPicPr>
        <p:blipFill>
          <a:blip r:embed="rId3"/>
          <a:stretch>
            <a:fillRect/>
          </a:stretch>
        </p:blipFill>
        <p:spPr>
          <a:xfrm>
            <a:off x="20320" y="4036932"/>
            <a:ext cx="12192000" cy="282106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9517"/>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over 12,000kg seems to be possible only on CCAFS SLC 40 and KSC LC 39A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Payloads near 4,000 and 8,000 kg seem to mostly be unsuccessful while payloads over 8,000kg seem to be mostly successful while &gt;4,000 kg is a mixed bag.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Scatter Plot</a:t>
            </a:r>
          </a:p>
        </p:txBody>
      </p:sp>
      <p:pic>
        <p:nvPicPr>
          <p:cNvPr id="6" name="Picture 5" descr="Chart, scatter chart&#10;&#10;Description automatically generated">
            <a:extLst>
              <a:ext uri="{FF2B5EF4-FFF2-40B4-BE49-F238E27FC236}">
                <a16:creationId xmlns:a16="http://schemas.microsoft.com/office/drawing/2014/main" id="{15C06416-5FCF-351A-C428-C7E57858ACF3}"/>
              </a:ext>
            </a:extLst>
          </p:cNvPr>
          <p:cNvPicPr>
            <a:picLocks noChangeAspect="1"/>
          </p:cNvPicPr>
          <p:nvPr/>
        </p:nvPicPr>
        <p:blipFill>
          <a:blip r:embed="rId3"/>
          <a:stretch>
            <a:fillRect/>
          </a:stretch>
        </p:blipFill>
        <p:spPr>
          <a:xfrm>
            <a:off x="0" y="4287520"/>
            <a:ext cx="12192000" cy="25425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SSO, HEO, and ES-L1 have highest average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black lines represent the outliers.</a:t>
            </a:r>
          </a:p>
          <a:p>
            <a:pPr>
              <a:lnSpc>
                <a:spcPct val="100000"/>
              </a:lnSpc>
              <a:spcBef>
                <a:spcPts val="1400"/>
              </a:spcBef>
            </a:pPr>
            <a:r>
              <a:rPr lang="en-US" sz="2200" dirty="0">
                <a:solidFill>
                  <a:schemeClr val="accent3">
                    <a:lumMod val="25000"/>
                  </a:schemeClr>
                </a:solidFill>
                <a:latin typeface="Abadi" panose="020B0604020104020204" pitchFamily="34" charset="0"/>
              </a:rPr>
              <a:t>SO Appears to not be tested.</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 Bar Chart</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9367F03C-771D-07E4-8183-CF8E8E302B48}"/>
              </a:ext>
            </a:extLst>
          </p:cNvPr>
          <p:cNvPicPr>
            <a:picLocks noChangeAspect="1"/>
          </p:cNvPicPr>
          <p:nvPr/>
        </p:nvPicPr>
        <p:blipFill>
          <a:blip r:embed="rId3"/>
          <a:stretch>
            <a:fillRect/>
          </a:stretch>
        </p:blipFill>
        <p:spPr>
          <a:xfrm>
            <a:off x="5313990" y="1717016"/>
            <a:ext cx="6878010" cy="48870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Initial orbits were usually unsuccessful, SSO has the best success rate of all orbits.</a:t>
            </a:r>
          </a:p>
          <a:p>
            <a:pPr>
              <a:lnSpc>
                <a:spcPct val="100000"/>
              </a:lnSpc>
              <a:spcBef>
                <a:spcPts val="1400"/>
              </a:spcBef>
            </a:pPr>
            <a:r>
              <a:rPr lang="en-CA" sz="2200" dirty="0">
                <a:solidFill>
                  <a:schemeClr val="accent3">
                    <a:lumMod val="25000"/>
                  </a:schemeClr>
                </a:solidFill>
                <a:latin typeface="Abadi" panose="020B0604020104020204" pitchFamily="34" charset="0"/>
              </a:rPr>
              <a:t>GEO and HEO Orbits have been tested only once</a:t>
            </a:r>
          </a:p>
          <a:p>
            <a:pPr>
              <a:lnSpc>
                <a:spcPct val="100000"/>
              </a:lnSpc>
              <a:spcBef>
                <a:spcPts val="1400"/>
              </a:spcBef>
            </a:pPr>
            <a:r>
              <a:rPr lang="en-US" sz="2200" dirty="0">
                <a:solidFill>
                  <a:schemeClr val="accent3">
                    <a:lumMod val="25000"/>
                  </a:schemeClr>
                </a:solidFill>
                <a:latin typeface="Abadi" panose="020B0604020104020204" pitchFamily="34" charset="0"/>
              </a:rPr>
              <a:t>ISS orbit has been the most rigorously tested, with a 62%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 Scatter Plot</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5B2E718D-E3EC-7F14-3746-D85D49DC1032}"/>
              </a:ext>
            </a:extLst>
          </p:cNvPr>
          <p:cNvPicPr>
            <a:picLocks noChangeAspect="1"/>
          </p:cNvPicPr>
          <p:nvPr/>
        </p:nvPicPr>
        <p:blipFill>
          <a:blip r:embed="rId3"/>
          <a:stretch>
            <a:fillRect/>
          </a:stretch>
        </p:blipFill>
        <p:spPr>
          <a:xfrm>
            <a:off x="-68189" y="3975550"/>
            <a:ext cx="12192000" cy="292536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ISS and PO have low successful launches with lighter payloads.</a:t>
            </a:r>
          </a:p>
          <a:p>
            <a:pPr>
              <a:lnSpc>
                <a:spcPct val="100000"/>
              </a:lnSpc>
              <a:spcBef>
                <a:spcPts val="1400"/>
              </a:spcBef>
            </a:pPr>
            <a:r>
              <a:rPr lang="en-US" sz="2200" dirty="0">
                <a:solidFill>
                  <a:schemeClr val="accent3">
                    <a:lumMod val="25000"/>
                  </a:schemeClr>
                </a:solidFill>
                <a:latin typeface="Abadi" panose="020B0604020104020204" pitchFamily="34" charset="0"/>
              </a:rPr>
              <a:t>MEO, VLEO, SO &amp; GEO need further tests to give accurate results</a:t>
            </a:r>
          </a:p>
          <a:p>
            <a:pPr>
              <a:lnSpc>
                <a:spcPct val="100000"/>
              </a:lnSpc>
              <a:spcBef>
                <a:spcPts val="1400"/>
              </a:spcBef>
            </a:pPr>
            <a:r>
              <a:rPr lang="en-US" sz="2200" dirty="0">
                <a:solidFill>
                  <a:schemeClr val="accent3">
                    <a:lumMod val="25000"/>
                  </a:schemeClr>
                </a:solidFill>
                <a:latin typeface="Abadi" panose="020B0604020104020204" pitchFamily="34" charset="0"/>
              </a:rPr>
              <a:t>ISS &amp; GTO have the most rigorous testing and has the best success rate of the two.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 scatter plot</a:t>
            </a:r>
          </a:p>
        </p:txBody>
      </p:sp>
      <p:pic>
        <p:nvPicPr>
          <p:cNvPr id="6" name="Picture 5" descr="Chart, scatter chart&#10;&#10;Description automatically generated">
            <a:extLst>
              <a:ext uri="{FF2B5EF4-FFF2-40B4-BE49-F238E27FC236}">
                <a16:creationId xmlns:a16="http://schemas.microsoft.com/office/drawing/2014/main" id="{288D6AA5-B050-A9AA-B02F-1525798889D7}"/>
              </a:ext>
            </a:extLst>
          </p:cNvPr>
          <p:cNvPicPr>
            <a:picLocks noChangeAspect="1"/>
          </p:cNvPicPr>
          <p:nvPr/>
        </p:nvPicPr>
        <p:blipFill>
          <a:blip r:embed="rId3"/>
          <a:stretch>
            <a:fillRect/>
          </a:stretch>
        </p:blipFill>
        <p:spPr>
          <a:xfrm>
            <a:off x="0" y="4160317"/>
            <a:ext cx="12192000" cy="286552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Launches have steadily gotten more successful with no downturn.</a:t>
            </a:r>
          </a:p>
          <a:p>
            <a:pPr>
              <a:lnSpc>
                <a:spcPct val="100000"/>
              </a:lnSpc>
              <a:spcBef>
                <a:spcPts val="1400"/>
              </a:spcBef>
            </a:pPr>
            <a:r>
              <a:rPr lang="en-US" sz="2200" dirty="0">
                <a:solidFill>
                  <a:schemeClr val="accent3">
                    <a:lumMod val="25000"/>
                  </a:schemeClr>
                </a:solidFill>
                <a:latin typeface="Abadi" panose="020B0604020104020204" pitchFamily="34" charset="0"/>
              </a:rPr>
              <a:t>Rocket launches were started in 2013 and are plateauing near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88A090C0-8B17-A9A2-61C8-B680466FF0EA}"/>
              </a:ext>
            </a:extLst>
          </p:cNvPr>
          <p:cNvPicPr>
            <a:picLocks noChangeAspect="1"/>
          </p:cNvPicPr>
          <p:nvPr/>
        </p:nvPicPr>
        <p:blipFill>
          <a:blip r:embed="rId3"/>
          <a:stretch>
            <a:fillRect/>
          </a:stretch>
        </p:blipFill>
        <p:spPr>
          <a:xfrm>
            <a:off x="17990" y="3832781"/>
            <a:ext cx="12192000" cy="302521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5032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names are: CCFAS LC-40, CCFAS SLC-40, KSC LC-39A, VAFB LC-39A</a:t>
            </a:r>
          </a:p>
          <a:p>
            <a:pPr>
              <a:lnSpc>
                <a:spcPct val="100000"/>
              </a:lnSpc>
              <a:spcBef>
                <a:spcPts val="1400"/>
              </a:spcBef>
            </a:pPr>
            <a:r>
              <a:rPr lang="en-US" sz="2200" dirty="0">
                <a:solidFill>
                  <a:schemeClr val="accent3">
                    <a:lumMod val="25000"/>
                  </a:schemeClr>
                </a:solidFill>
                <a:latin typeface="Abadi" panose="020B0604020104020204" pitchFamily="34" charset="0"/>
              </a:rPr>
              <a:t>5 Records that start with ‘CCA’: </a:t>
            </a:r>
          </a:p>
          <a:p>
            <a:pPr>
              <a:lnSpc>
                <a:spcPct val="100000"/>
              </a:lnSpc>
              <a:spcBef>
                <a:spcPts val="1400"/>
              </a:spcBef>
            </a:pPr>
            <a:r>
              <a:rPr lang="en-US" sz="2200" dirty="0">
                <a:solidFill>
                  <a:schemeClr val="accent3">
                    <a:lumMod val="25000"/>
                  </a:schemeClr>
                </a:solidFill>
                <a:latin typeface="Abadi" panose="020B0604020104020204" pitchFamily="34" charset="0"/>
              </a:rPr>
              <a:t>Total Payload of NASA boosters: </a:t>
            </a:r>
          </a:p>
          <a:p>
            <a:pPr>
              <a:lnSpc>
                <a:spcPct val="100000"/>
              </a:lnSpc>
              <a:spcBef>
                <a:spcPts val="1400"/>
              </a:spcBef>
            </a:pPr>
            <a:r>
              <a:rPr lang="en-US" sz="2200" dirty="0">
                <a:solidFill>
                  <a:schemeClr val="accent3">
                    <a:lumMod val="25000"/>
                  </a:schemeClr>
                </a:solidFill>
                <a:latin typeface="Abadi" panose="020B0604020104020204" pitchFamily="34" charset="0"/>
              </a:rPr>
              <a:t>Avg payload mass carried by booster version F9 v1.1: </a:t>
            </a:r>
          </a:p>
          <a:p>
            <a:pPr>
              <a:lnSpc>
                <a:spcPct val="100000"/>
              </a:lnSpc>
              <a:spcBef>
                <a:spcPts val="1400"/>
              </a:spcBef>
            </a:pPr>
            <a:r>
              <a:rPr lang="en-US" sz="2200" dirty="0">
                <a:solidFill>
                  <a:schemeClr val="accent3">
                    <a:lumMod val="25000"/>
                  </a:schemeClr>
                </a:solidFill>
                <a:latin typeface="Abadi"/>
              </a:rPr>
              <a:t>Date of first successful Landing: </a:t>
            </a:r>
          </a:p>
          <a:p>
            <a:pPr>
              <a:lnSpc>
                <a:spcPct val="100000"/>
              </a:lnSpc>
              <a:spcBef>
                <a:spcPts val="1400"/>
              </a:spcBef>
            </a:pPr>
            <a:r>
              <a:rPr lang="en-US" sz="2400" dirty="0">
                <a:solidFill>
                  <a:schemeClr val="accent3">
                    <a:lumMod val="25000"/>
                  </a:schemeClr>
                </a:solidFill>
                <a:latin typeface="Abadi"/>
              </a:rPr>
              <a:t>Names of boosters which have successfully landed on drone ship and had payload mass greater than 4000 but less than 6000:</a:t>
            </a:r>
            <a:endParaRPr lang="en-US" sz="10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Other Neat Tidbits</a:t>
            </a:r>
          </a:p>
        </p:txBody>
      </p:sp>
      <p:pic>
        <p:nvPicPr>
          <p:cNvPr id="6" name="Picture 5" descr="A screenshot of a computer&#10;&#10;Description automatically generated with medium confidence">
            <a:extLst>
              <a:ext uri="{FF2B5EF4-FFF2-40B4-BE49-F238E27FC236}">
                <a16:creationId xmlns:a16="http://schemas.microsoft.com/office/drawing/2014/main" id="{35CB4B91-0AA8-DC7F-C3C2-EF43EDEE9D0D}"/>
              </a:ext>
            </a:extLst>
          </p:cNvPr>
          <p:cNvPicPr>
            <a:picLocks noChangeAspect="1"/>
          </p:cNvPicPr>
          <p:nvPr/>
        </p:nvPicPr>
        <p:blipFill>
          <a:blip r:embed="rId3"/>
          <a:stretch>
            <a:fillRect/>
          </a:stretch>
        </p:blipFill>
        <p:spPr>
          <a:xfrm>
            <a:off x="4937760" y="2367280"/>
            <a:ext cx="5862320" cy="909320"/>
          </a:xfrm>
          <a:prstGeom prst="rect">
            <a:avLst/>
          </a:prstGeom>
        </p:spPr>
      </p:pic>
      <p:pic>
        <p:nvPicPr>
          <p:cNvPr id="10" name="Picture 9" descr="Logo&#10;&#10;Description automatically generated with medium confidence">
            <a:extLst>
              <a:ext uri="{FF2B5EF4-FFF2-40B4-BE49-F238E27FC236}">
                <a16:creationId xmlns:a16="http://schemas.microsoft.com/office/drawing/2014/main" id="{3D32F078-3519-B590-8296-BC80777AE412}"/>
              </a:ext>
            </a:extLst>
          </p:cNvPr>
          <p:cNvPicPr>
            <a:picLocks noChangeAspect="1"/>
          </p:cNvPicPr>
          <p:nvPr/>
        </p:nvPicPr>
        <p:blipFill>
          <a:blip r:embed="rId4"/>
          <a:stretch>
            <a:fillRect/>
          </a:stretch>
        </p:blipFill>
        <p:spPr>
          <a:xfrm>
            <a:off x="5008181" y="3290543"/>
            <a:ext cx="1322195" cy="429010"/>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5329999E-798D-901D-DD61-8250623741A3}"/>
              </a:ext>
            </a:extLst>
          </p:cNvPr>
          <p:cNvPicPr>
            <a:picLocks noChangeAspect="1"/>
          </p:cNvPicPr>
          <p:nvPr/>
        </p:nvPicPr>
        <p:blipFill>
          <a:blip r:embed="rId5"/>
          <a:stretch>
            <a:fillRect/>
          </a:stretch>
        </p:blipFill>
        <p:spPr>
          <a:xfrm>
            <a:off x="7552560" y="3581401"/>
            <a:ext cx="1162212" cy="552527"/>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0F54A60A-F839-B406-23F7-57245CD87EDC}"/>
              </a:ext>
            </a:extLst>
          </p:cNvPr>
          <p:cNvPicPr>
            <a:picLocks noChangeAspect="1"/>
          </p:cNvPicPr>
          <p:nvPr/>
        </p:nvPicPr>
        <p:blipFill>
          <a:blip r:embed="rId6"/>
          <a:stretch>
            <a:fillRect/>
          </a:stretch>
        </p:blipFill>
        <p:spPr>
          <a:xfrm>
            <a:off x="4907171" y="4152772"/>
            <a:ext cx="1524213" cy="609685"/>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2055EEA7-4E05-EBDC-20D3-58E8F69DB70B}"/>
              </a:ext>
            </a:extLst>
          </p:cNvPr>
          <p:cNvPicPr>
            <a:picLocks noChangeAspect="1"/>
          </p:cNvPicPr>
          <p:nvPr/>
        </p:nvPicPr>
        <p:blipFill>
          <a:blip r:embed="rId7"/>
          <a:stretch>
            <a:fillRect/>
          </a:stretch>
        </p:blipFill>
        <p:spPr>
          <a:xfrm>
            <a:off x="1067961" y="5486399"/>
            <a:ext cx="1562318" cy="137159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Total number of successful and failure mission outcomes: </a:t>
            </a:r>
          </a:p>
          <a:p>
            <a:pPr>
              <a:lnSpc>
                <a:spcPct val="100000"/>
              </a:lnSpc>
              <a:spcBef>
                <a:spcPts val="1400"/>
              </a:spcBef>
            </a:pPr>
            <a:r>
              <a:rPr lang="en-US" sz="2400" dirty="0">
                <a:solidFill>
                  <a:schemeClr val="accent3">
                    <a:lumMod val="25000"/>
                  </a:schemeClr>
                </a:solidFill>
                <a:latin typeface="Abadi" panose="020B0604020104020204" pitchFamily="34" charset="0"/>
              </a:rPr>
              <a:t>Boosters which have carried the maximum payload mass:</a:t>
            </a:r>
          </a:p>
          <a:p>
            <a:pPr>
              <a:lnSpc>
                <a:spcPct val="100000"/>
              </a:lnSpc>
              <a:spcBef>
                <a:spcPts val="1400"/>
              </a:spcBef>
            </a:pPr>
            <a:r>
              <a:rPr lang="en-US" sz="2400" dirty="0">
                <a:solidFill>
                  <a:schemeClr val="accent3">
                    <a:lumMod val="25000"/>
                  </a:schemeClr>
                </a:solidFill>
                <a:latin typeface="Abadi" panose="020B0604020104020204" pitchFamily="34" charset="0"/>
              </a:rPr>
              <a:t> Boosters which have successfully landed on drone ship </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   and had payload mass greater than </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   4000 but less than 6000</a:t>
            </a: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Other Neat Tidbits pt. 2</a:t>
            </a:r>
          </a:p>
        </p:txBody>
      </p:sp>
      <p:pic>
        <p:nvPicPr>
          <p:cNvPr id="6" name="Picture 5" descr="Graphical user interface, text, application&#10;&#10;Description automatically generated">
            <a:extLst>
              <a:ext uri="{FF2B5EF4-FFF2-40B4-BE49-F238E27FC236}">
                <a16:creationId xmlns:a16="http://schemas.microsoft.com/office/drawing/2014/main" id="{F6FDA858-E1B5-BBA5-CCE0-85F583332E88}"/>
              </a:ext>
            </a:extLst>
          </p:cNvPr>
          <p:cNvPicPr>
            <a:picLocks noChangeAspect="1"/>
          </p:cNvPicPr>
          <p:nvPr/>
        </p:nvPicPr>
        <p:blipFill>
          <a:blip r:embed="rId3"/>
          <a:stretch>
            <a:fillRect/>
          </a:stretch>
        </p:blipFill>
        <p:spPr>
          <a:xfrm>
            <a:off x="8566611" y="1310639"/>
            <a:ext cx="2495898" cy="1084681"/>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A78BABD6-D350-F234-15DC-A06DBAADA258}"/>
              </a:ext>
            </a:extLst>
          </p:cNvPr>
          <p:cNvPicPr>
            <a:picLocks noChangeAspect="1"/>
          </p:cNvPicPr>
          <p:nvPr/>
        </p:nvPicPr>
        <p:blipFill>
          <a:blip r:embed="rId4"/>
          <a:stretch>
            <a:fillRect/>
          </a:stretch>
        </p:blipFill>
        <p:spPr>
          <a:xfrm>
            <a:off x="8714772" y="2433116"/>
            <a:ext cx="1247949" cy="3743847"/>
          </a:xfrm>
          <a:prstGeom prst="rect">
            <a:avLst/>
          </a:prstGeom>
        </p:spPr>
      </p:pic>
      <p:pic>
        <p:nvPicPr>
          <p:cNvPr id="7" name="Picture 6">
            <a:extLst>
              <a:ext uri="{FF2B5EF4-FFF2-40B4-BE49-F238E27FC236}">
                <a16:creationId xmlns:a16="http://schemas.microsoft.com/office/drawing/2014/main" id="{085510A0-24B3-E418-8242-136EA496CA07}"/>
              </a:ext>
            </a:extLst>
          </p:cNvPr>
          <p:cNvPicPr>
            <a:picLocks noChangeAspect="1"/>
          </p:cNvPicPr>
          <p:nvPr/>
        </p:nvPicPr>
        <p:blipFill>
          <a:blip r:embed="rId5"/>
          <a:stretch>
            <a:fillRect/>
          </a:stretch>
        </p:blipFill>
        <p:spPr>
          <a:xfrm>
            <a:off x="770011" y="4717952"/>
            <a:ext cx="7975401" cy="881153"/>
          </a:xfrm>
          <a:prstGeom prst="rect">
            <a:avLst/>
          </a:prstGeom>
        </p:spPr>
      </p:pic>
    </p:spTree>
    <p:extLst>
      <p:ext uri="{BB962C8B-B14F-4D97-AF65-F5344CB8AC3E}">
        <p14:creationId xmlns:p14="http://schemas.microsoft.com/office/powerpoint/2010/main" val="290600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Landing outcomes (such as Failure (drone ship) or Success (ground pad)) between the date 2010-06-04 and 2017-03-20, in descending order</a:t>
            </a: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Other Neat Tidbits pt. 3</a:t>
            </a:r>
          </a:p>
        </p:txBody>
      </p:sp>
      <p:pic>
        <p:nvPicPr>
          <p:cNvPr id="10" name="Picture 9">
            <a:extLst>
              <a:ext uri="{FF2B5EF4-FFF2-40B4-BE49-F238E27FC236}">
                <a16:creationId xmlns:a16="http://schemas.microsoft.com/office/drawing/2014/main" id="{B91853CE-8DE6-3964-40F4-5C9F9A1F0538}"/>
              </a:ext>
            </a:extLst>
          </p:cNvPr>
          <p:cNvPicPr>
            <a:picLocks noChangeAspect="1"/>
          </p:cNvPicPr>
          <p:nvPr/>
        </p:nvPicPr>
        <p:blipFill>
          <a:blip r:embed="rId3"/>
          <a:stretch>
            <a:fillRect/>
          </a:stretch>
        </p:blipFill>
        <p:spPr>
          <a:xfrm>
            <a:off x="504044" y="2852657"/>
            <a:ext cx="11183911" cy="1152686"/>
          </a:xfrm>
          <a:prstGeom prst="rect">
            <a:avLst/>
          </a:prstGeom>
        </p:spPr>
      </p:pic>
    </p:spTree>
    <p:extLst>
      <p:ext uri="{BB962C8B-B14F-4D97-AF65-F5344CB8AC3E}">
        <p14:creationId xmlns:p14="http://schemas.microsoft.com/office/powerpoint/2010/main" val="33802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all on the opposite sides of the country to avoid any serious rocket-on-rocket catastrophe possibly, and nearby seas to avoid big impact craters.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descr="Map&#10;&#10;Description automatically generated">
            <a:extLst>
              <a:ext uri="{FF2B5EF4-FFF2-40B4-BE49-F238E27FC236}">
                <a16:creationId xmlns:a16="http://schemas.microsoft.com/office/drawing/2014/main" id="{D5B21E1B-08B0-2EAA-8D09-D62475A852AD}"/>
              </a:ext>
            </a:extLst>
          </p:cNvPr>
          <p:cNvPicPr>
            <a:picLocks noChangeAspect="1"/>
          </p:cNvPicPr>
          <p:nvPr/>
        </p:nvPicPr>
        <p:blipFill>
          <a:blip r:embed="rId3"/>
          <a:stretch>
            <a:fillRect/>
          </a:stretch>
        </p:blipFill>
        <p:spPr>
          <a:xfrm>
            <a:off x="770011" y="3429000"/>
            <a:ext cx="9522069" cy="330027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an example of the VAFB SLC-4E launch site outcomes, green is successful, red is unsuccessful.</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4" name="Picture 3" descr="Map&#10;&#10;Description automatically generated">
            <a:extLst>
              <a:ext uri="{FF2B5EF4-FFF2-40B4-BE49-F238E27FC236}">
                <a16:creationId xmlns:a16="http://schemas.microsoft.com/office/drawing/2014/main" id="{F0AC0F98-7450-5BF7-AF84-471716ED2891}"/>
              </a:ext>
            </a:extLst>
          </p:cNvPr>
          <p:cNvPicPr>
            <a:picLocks noChangeAspect="1"/>
          </p:cNvPicPr>
          <p:nvPr/>
        </p:nvPicPr>
        <p:blipFill>
          <a:blip r:embed="rId3"/>
          <a:stretch>
            <a:fillRect/>
          </a:stretch>
        </p:blipFill>
        <p:spPr>
          <a:xfrm>
            <a:off x="0" y="4106296"/>
            <a:ext cx="12192000" cy="275170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Cape Carnival Space station is a bit too close to a densely populated City, Melbourne.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p>
        </p:txBody>
      </p:sp>
      <p:pic>
        <p:nvPicPr>
          <p:cNvPr id="4" name="Picture 3" descr="Map&#10;&#10;Description automatically generated">
            <a:extLst>
              <a:ext uri="{FF2B5EF4-FFF2-40B4-BE49-F238E27FC236}">
                <a16:creationId xmlns:a16="http://schemas.microsoft.com/office/drawing/2014/main" id="{CA175CA3-B5C2-7914-187A-CD5B9D82C3C7}"/>
              </a:ext>
            </a:extLst>
          </p:cNvPr>
          <p:cNvPicPr>
            <a:picLocks noChangeAspect="1"/>
          </p:cNvPicPr>
          <p:nvPr/>
        </p:nvPicPr>
        <p:blipFill>
          <a:blip r:embed="rId3"/>
          <a:stretch>
            <a:fillRect/>
          </a:stretch>
        </p:blipFill>
        <p:spPr>
          <a:xfrm>
            <a:off x="770010" y="3429000"/>
            <a:ext cx="3481396" cy="34290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95268"/>
            <a:ext cx="10515600" cy="493194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 we will predict if SpaceX Falcon 9 first stage will land successfully using machine learning classification algorithms as some features of the rocket launches have a correlation with the outcome of the launches that would be hard for a human to calculate. Such as Payload mass, Orbit type, Launch site, etc.</a:t>
            </a:r>
          </a:p>
          <a:p>
            <a:pPr>
              <a:lnSpc>
                <a:spcPct val="100000"/>
              </a:lnSpc>
              <a:spcBef>
                <a:spcPts val="1400"/>
              </a:spcBef>
            </a:pPr>
            <a:r>
              <a:rPr lang="en-US" sz="2200" dirty="0">
                <a:solidFill>
                  <a:schemeClr val="accent3">
                    <a:lumMod val="25000"/>
                  </a:schemeClr>
                </a:solidFill>
                <a:latin typeface="Abadi" panose="020B0604020104020204" pitchFamily="34" charset="0"/>
              </a:rPr>
              <a:t>The data tree classification algorithm may be the best machine learning algorithm to predict if the Falcon 9 first stage will land successfully.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KSC-LC39A has the most successful launches, so it should be replicated to the CCAFS SLC-40 and VAFB SLC-4E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Sites</a:t>
            </a:r>
          </a:p>
        </p:txBody>
      </p:sp>
      <p:pic>
        <p:nvPicPr>
          <p:cNvPr id="4" name="Picture 3" descr="Chart, pie chart&#10;&#10;Description automatically generated">
            <a:extLst>
              <a:ext uri="{FF2B5EF4-FFF2-40B4-BE49-F238E27FC236}">
                <a16:creationId xmlns:a16="http://schemas.microsoft.com/office/drawing/2014/main" id="{C31A2E6E-C5C6-4265-0646-CF6C026B38E1}"/>
              </a:ext>
            </a:extLst>
          </p:cNvPr>
          <p:cNvPicPr>
            <a:picLocks noChangeAspect="1"/>
          </p:cNvPicPr>
          <p:nvPr/>
        </p:nvPicPr>
        <p:blipFill>
          <a:blip r:embed="rId3"/>
          <a:stretch>
            <a:fillRect/>
          </a:stretch>
        </p:blipFill>
        <p:spPr>
          <a:xfrm>
            <a:off x="0" y="4084320"/>
            <a:ext cx="12192000" cy="37070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dirty="0"/>
              <a:t>LC-39A has a very high success rate compared to the others, where roughly up to 40% can be failures.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a:t>
            </a:r>
          </a:p>
        </p:txBody>
      </p:sp>
      <p:pic>
        <p:nvPicPr>
          <p:cNvPr id="4" name="Picture 3" descr="Chart, pie chart">
            <a:extLst>
              <a:ext uri="{FF2B5EF4-FFF2-40B4-BE49-F238E27FC236}">
                <a16:creationId xmlns:a16="http://schemas.microsoft.com/office/drawing/2014/main" id="{32BE6957-D0F6-CD52-C29F-B7DD650D996F}"/>
              </a:ext>
            </a:extLst>
          </p:cNvPr>
          <p:cNvPicPr>
            <a:picLocks noChangeAspect="1"/>
          </p:cNvPicPr>
          <p:nvPr/>
        </p:nvPicPr>
        <p:blipFill>
          <a:blip r:embed="rId3"/>
          <a:stretch>
            <a:fillRect/>
          </a:stretch>
        </p:blipFill>
        <p:spPr>
          <a:xfrm>
            <a:off x="0" y="4001294"/>
            <a:ext cx="12192000" cy="338809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Payloads under 6,000kg and FT boosters are the most successful combination, and there is not enough data over 7k to give valid input for these tests.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a:t>
            </a:r>
          </a:p>
        </p:txBody>
      </p:sp>
      <p:pic>
        <p:nvPicPr>
          <p:cNvPr id="4" name="Picture 3" descr="Text, application">
            <a:extLst>
              <a:ext uri="{FF2B5EF4-FFF2-40B4-BE49-F238E27FC236}">
                <a16:creationId xmlns:a16="http://schemas.microsoft.com/office/drawing/2014/main" id="{19F485D9-8C47-E798-C288-32B79D29981A}"/>
              </a:ext>
            </a:extLst>
          </p:cNvPr>
          <p:cNvPicPr>
            <a:picLocks noChangeAspect="1"/>
          </p:cNvPicPr>
          <p:nvPr/>
        </p:nvPicPr>
        <p:blipFill>
          <a:blip r:embed="rId3"/>
          <a:stretch>
            <a:fillRect/>
          </a:stretch>
        </p:blipFill>
        <p:spPr>
          <a:xfrm>
            <a:off x="0" y="3768892"/>
            <a:ext cx="12192000" cy="330293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classification accuracy is Decision Tree Classifier, which is 87%.</a:t>
            </a:r>
          </a:p>
          <a:p>
            <a:pPr>
              <a:lnSpc>
                <a:spcPct val="100000"/>
              </a:lnSpc>
              <a:spcBef>
                <a:spcPts val="1400"/>
              </a:spcBef>
            </a:pPr>
            <a:r>
              <a:rPr lang="en-US" sz="2200" dirty="0">
                <a:solidFill>
                  <a:schemeClr val="accent3">
                    <a:lumMod val="25000"/>
                  </a:schemeClr>
                </a:solidFill>
                <a:latin typeface="Abadi" panose="020B0604020104020204" pitchFamily="34" charset="0"/>
              </a:rPr>
              <a:t>The model with the lowest classification accuracy is SVM, which is 83%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descr="Chart, bar chart&#10;&#10;Description automatically generated">
            <a:extLst>
              <a:ext uri="{FF2B5EF4-FFF2-40B4-BE49-F238E27FC236}">
                <a16:creationId xmlns:a16="http://schemas.microsoft.com/office/drawing/2014/main" id="{39BB2186-F709-CCFE-C75F-A61A457F6D1A}"/>
              </a:ext>
            </a:extLst>
          </p:cNvPr>
          <p:cNvPicPr>
            <a:picLocks noChangeAspect="1"/>
          </p:cNvPicPr>
          <p:nvPr/>
        </p:nvPicPr>
        <p:blipFill>
          <a:blip r:embed="rId3"/>
          <a:stretch>
            <a:fillRect/>
          </a:stretch>
        </p:blipFill>
        <p:spPr>
          <a:xfrm>
            <a:off x="6380097" y="1894291"/>
            <a:ext cx="5487166" cy="332468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Confusion matrix of Decision Tree Classifier proves its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Graphical user interface, application">
            <a:extLst>
              <a:ext uri="{FF2B5EF4-FFF2-40B4-BE49-F238E27FC236}">
                <a16:creationId xmlns:a16="http://schemas.microsoft.com/office/drawing/2014/main" id="{9B4BF0AE-D9E0-96B4-882E-7990B63DB3A0}"/>
              </a:ext>
            </a:extLst>
          </p:cNvPr>
          <p:cNvPicPr>
            <a:picLocks noChangeAspect="1"/>
          </p:cNvPicPr>
          <p:nvPr/>
        </p:nvPicPr>
        <p:blipFill>
          <a:blip r:embed="rId3"/>
          <a:stretch>
            <a:fillRect/>
          </a:stretch>
        </p:blipFill>
        <p:spPr>
          <a:xfrm>
            <a:off x="1719021" y="3139440"/>
            <a:ext cx="8002117" cy="369924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9139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launch site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less likely to fail.</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landing outcomes seem to improve over time with technological advancements, meaning they’re learning from successful launches and are using those results.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can be used to predict successful landings and 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76516"/>
            <a:ext cx="10399485" cy="49428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If we can determine if the first stage will land, we can determine the cost of a launch and how much we save against competitors.</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TextBox 5">
            <a:extLst>
              <a:ext uri="{FF2B5EF4-FFF2-40B4-BE49-F238E27FC236}">
                <a16:creationId xmlns:a16="http://schemas.microsoft.com/office/drawing/2014/main" id="{CD5AC17B-AA92-8A25-66DD-EB2FF9FB23A4}"/>
              </a:ext>
            </a:extLst>
          </p:cNvPr>
          <p:cNvSpPr txBox="1"/>
          <p:nvPr/>
        </p:nvSpPr>
        <p:spPr>
          <a:xfrm>
            <a:off x="770010" y="1365946"/>
            <a:ext cx="10515599" cy="1477328"/>
          </a:xfrm>
          <a:prstGeom prst="rect">
            <a:avLst/>
          </a:prstGeom>
          <a:noFill/>
        </p:spPr>
        <p:txBody>
          <a:bodyPr wrap="square">
            <a:spAutoFit/>
          </a:bodyPr>
          <a:lstStyle/>
          <a:p>
            <a:r>
              <a:rPr lang="en-US" dirty="0">
                <a:latin typeface="Abadi" panose="020B0604020104020204" pitchFamily="34" charset="0"/>
              </a:rPr>
              <a:t>The overall methodology includes:</a:t>
            </a:r>
          </a:p>
          <a:p>
            <a:pPr marL="285750" indent="-285750">
              <a:buFont typeface="Arial" panose="020B0604020202020204" pitchFamily="34" charset="0"/>
              <a:buChar char="•"/>
            </a:pPr>
            <a:r>
              <a:rPr lang="en-US" dirty="0">
                <a:latin typeface="Abadi" panose="020B0604020104020204" pitchFamily="34" charset="0"/>
              </a:rPr>
              <a:t>Data collecting, wrangling and formatting from the SpaceX API with web scraping.</a:t>
            </a:r>
          </a:p>
          <a:p>
            <a:pPr marL="285750" indent="-285750">
              <a:buFont typeface="Arial" panose="020B0604020202020204" pitchFamily="34" charset="0"/>
              <a:buChar char="•"/>
            </a:pPr>
            <a:r>
              <a:rPr lang="en-US" dirty="0">
                <a:latin typeface="Abadi" panose="020B0604020104020204" pitchFamily="34" charset="0"/>
              </a:rPr>
              <a:t>Exploratory data analysis (EDA) using Pandas, NumPy, and SQL</a:t>
            </a:r>
          </a:p>
          <a:p>
            <a:pPr marL="285750" indent="-285750">
              <a:buFont typeface="Arial" panose="020B0604020202020204" pitchFamily="34" charset="0"/>
              <a:buChar char="•"/>
            </a:pPr>
            <a:r>
              <a:rPr lang="en-US" dirty="0">
                <a:latin typeface="Abadi" panose="020B0604020104020204" pitchFamily="34" charset="0"/>
              </a:rPr>
              <a:t>Data visualization using, Matplotlib, Seaborn, Folium, and Dash</a:t>
            </a:r>
          </a:p>
          <a:p>
            <a:pPr marL="285750" indent="-285750">
              <a:buFont typeface="Arial" panose="020B0604020202020204" pitchFamily="34" charset="0"/>
              <a:buChar char="•"/>
            </a:pPr>
            <a:r>
              <a:rPr lang="en-US" dirty="0">
                <a:latin typeface="Abadi" panose="020B0604020104020204" pitchFamily="34" charset="0"/>
              </a:rPr>
              <a:t>Machine learning prediction, using Logistic regression, SVM*, Decision trees and KNN*</a:t>
            </a:r>
          </a:p>
        </p:txBody>
      </p:sp>
      <p:sp>
        <p:nvSpPr>
          <p:cNvPr id="8" name="TextBox 7">
            <a:extLst>
              <a:ext uri="{FF2B5EF4-FFF2-40B4-BE49-F238E27FC236}">
                <a16:creationId xmlns:a16="http://schemas.microsoft.com/office/drawing/2014/main" id="{799C1599-F096-F607-5734-A3ED6899FE6A}"/>
              </a:ext>
            </a:extLst>
          </p:cNvPr>
          <p:cNvSpPr txBox="1"/>
          <p:nvPr/>
        </p:nvSpPr>
        <p:spPr>
          <a:xfrm>
            <a:off x="770011" y="2843274"/>
            <a:ext cx="1914195" cy="369332"/>
          </a:xfrm>
          <a:prstGeom prst="rect">
            <a:avLst/>
          </a:prstGeom>
          <a:noFill/>
        </p:spPr>
        <p:txBody>
          <a:bodyPr wrap="square" rtlCol="0">
            <a:spAutoFit/>
          </a:bodyPr>
          <a:lstStyle/>
          <a:p>
            <a:r>
              <a:rPr lang="en-US" sz="900" dirty="0"/>
              <a:t>*Support vector machine </a:t>
            </a:r>
          </a:p>
          <a:p>
            <a:r>
              <a:rPr lang="en-US" sz="900" dirty="0"/>
              <a:t>*K-nearest neighbors</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626078"/>
            <a:ext cx="12192000" cy="2418155"/>
          </a:xfrm>
          <a:prstGeom prst="rect">
            <a:avLst/>
          </a:prstGeom>
        </p:spPr>
      </p:pic>
      <p:sp>
        <p:nvSpPr>
          <p:cNvPr id="8" name="Content Placeholder 2">
            <a:extLst>
              <a:ext uri="{FF2B5EF4-FFF2-40B4-BE49-F238E27FC236}">
                <a16:creationId xmlns:a16="http://schemas.microsoft.com/office/drawing/2014/main" id="{DCA05393-84A6-864C-AC25-D8C720CE3900}"/>
              </a:ext>
            </a:extLst>
          </p:cNvPr>
          <p:cNvSpPr>
            <a:spLocks noGrp="1"/>
          </p:cNvSpPr>
          <p:nvPr/>
        </p:nvSpPr>
        <p:spPr>
          <a:xfrm>
            <a:off x="734028" y="1514812"/>
            <a:ext cx="10515600" cy="4731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badi" panose="020B0604020104020204" pitchFamily="34" charset="0"/>
              </a:rPr>
              <a:t>Web scraping</a:t>
            </a:r>
          </a:p>
          <a:p>
            <a:pPr lvl="1"/>
            <a:r>
              <a:rPr lang="en-US" sz="2000" dirty="0">
                <a:latin typeface="Abadi" panose="020B0604020104020204" pitchFamily="34" charset="0"/>
              </a:rPr>
              <a:t>The data is scraped from  </a:t>
            </a:r>
            <a:r>
              <a:rPr lang="en-MY" sz="2000" dirty="0">
                <a:latin typeface="Abadi" panose="020B0604020104020204" pitchFamily="34" charset="0"/>
                <a:hlinkClick r:id="rId4"/>
              </a:rPr>
              <a:t>https://en.wikipedia.org/w/index.php?title=List_of_Falcon_9_and_Falcon_Heavy_launches&amp;oldid=1027686922</a:t>
            </a:r>
            <a:endParaRPr lang="en-MY" sz="2000" dirty="0">
              <a:latin typeface="Abadi" panose="020B0604020104020204" pitchFamily="34" charset="0"/>
            </a:endParaRPr>
          </a:p>
          <a:p>
            <a:pPr lvl="1"/>
            <a:r>
              <a:rPr lang="en-MY" sz="2000" dirty="0">
                <a:latin typeface="Abadi" panose="020B0604020104020204" pitchFamily="34" charset="0"/>
              </a:rPr>
              <a:t>The website contains only the data about Falcon 9 launches.</a:t>
            </a:r>
          </a:p>
          <a:p>
            <a:pPr lvl="1"/>
            <a:r>
              <a:rPr lang="en-US" sz="2000" dirty="0">
                <a:latin typeface="Abadi" panose="020B0604020104020204" pitchFamily="34" charset="0"/>
              </a:rPr>
              <a:t>We end up with 121 rows or instances and 11 features per rocket. The picture below shows the first five rows:</a:t>
            </a:r>
            <a:endParaRPr lang="en-US" sz="1400" dirty="0">
              <a:latin typeface="Abadi" panose="020B0604020104020204" pitchFamily="34" charset="0"/>
            </a:endParaRPr>
          </a:p>
          <a:p>
            <a:pPr lvl="2"/>
            <a:endParaRPr lang="en-US" sz="1800" dirty="0"/>
          </a:p>
          <a:p>
            <a:pPr lvl="1"/>
            <a:endParaRPr lang="en-US" dirty="0"/>
          </a:p>
          <a:p>
            <a:pPr lvl="1"/>
            <a:endParaRPr lang="en-US" dirty="0"/>
          </a:p>
          <a:p>
            <a:endParaRPr lang="en-US" sz="2400" dirty="0"/>
          </a:p>
          <a:p>
            <a:pPr lvl="1"/>
            <a:endParaRPr lang="en-US" sz="1800"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363200" cy="3811587"/>
          </a:xfrm>
          <a:prstGeom prst="rect">
            <a:avLst/>
          </a:prstGeom>
        </p:spPr>
        <p:txBody>
          <a:bodyPr lIns="91440" tIns="45720" rIns="91440" bIns="45720" anchor="t">
            <a:noAutofit/>
          </a:bodyPr>
          <a:lstStyle/>
          <a:p>
            <a:r>
              <a:rPr lang="en-US" sz="2200" dirty="0">
                <a:latin typeface="Abadi" panose="020B0604020104020204" pitchFamily="34" charset="0"/>
              </a:rPr>
              <a:t>The data is processed so that there are no missing or blank entries, categorical features are encoded using one-hot encoding.</a:t>
            </a:r>
          </a:p>
          <a:p>
            <a:pPr>
              <a:lnSpc>
                <a:spcPct val="100000"/>
              </a:lnSpc>
              <a:spcBef>
                <a:spcPts val="1400"/>
              </a:spcBef>
            </a:pPr>
            <a:r>
              <a:rPr lang="en-US" sz="2200" dirty="0">
                <a:latin typeface="Abadi" panose="020B0604020104020204" pitchFamily="34" charset="0"/>
              </a:rPr>
              <a:t>An extra column called ‘Class’ is also added to the data frame. The column ‘Class’ contains 0 if a given launch is failed and 1 if it is successful.</a:t>
            </a:r>
          </a:p>
          <a:p>
            <a:pPr>
              <a:lnSpc>
                <a:spcPct val="100000"/>
              </a:lnSpc>
              <a:spcBef>
                <a:spcPts val="1400"/>
              </a:spcBef>
            </a:pPr>
            <a:r>
              <a:rPr lang="en-US" sz="2200" dirty="0">
                <a:latin typeface="Abadi" panose="020B0604020104020204" pitchFamily="34" charset="0"/>
              </a:rPr>
              <a:t>In the end, we end up with 90 rows or instances and 83 columns or features, picture of the first five rows are listed below:</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Wrangling &amp; Formatting</a:t>
            </a:r>
            <a:endParaRPr lang="en-US" dirty="0">
              <a:solidFill>
                <a:srgbClr val="0B49CB"/>
              </a:solidFill>
            </a:endParaRPr>
          </a:p>
        </p:txBody>
      </p:sp>
      <p:pic>
        <p:nvPicPr>
          <p:cNvPr id="5" name="Picture 4">
            <a:extLst>
              <a:ext uri="{FF2B5EF4-FFF2-40B4-BE49-F238E27FC236}">
                <a16:creationId xmlns:a16="http://schemas.microsoft.com/office/drawing/2014/main" id="{CE9F8165-4E48-A8A0-C30A-384155C42022}"/>
              </a:ext>
            </a:extLst>
          </p:cNvPr>
          <p:cNvPicPr>
            <a:picLocks noChangeAspect="1"/>
          </p:cNvPicPr>
          <p:nvPr/>
        </p:nvPicPr>
        <p:blipFill>
          <a:blip r:embed="rId3"/>
          <a:stretch>
            <a:fillRect/>
          </a:stretch>
        </p:blipFill>
        <p:spPr>
          <a:xfrm>
            <a:off x="0" y="4626078"/>
            <a:ext cx="12192000" cy="241815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used both scatter and bar plots to analyze relations between success &amp; failure and the rocket’s features, such as: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r>
              <a:rPr lang="en-US" sz="900" dirty="0">
                <a:solidFill>
                  <a:schemeClr val="accent3">
                    <a:lumMod val="25000"/>
                  </a:schemeClr>
                </a:solidFill>
                <a:latin typeface="Abadi"/>
              </a:rPr>
              <a:t>Source: https://github.com/Kholstein/CourseraIBMCapstone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Chart, scatter chart&#10;&#10;Description automatically generated">
            <a:extLst>
              <a:ext uri="{FF2B5EF4-FFF2-40B4-BE49-F238E27FC236}">
                <a16:creationId xmlns:a16="http://schemas.microsoft.com/office/drawing/2014/main" id="{B36AB78A-DD7A-E2D8-8066-5AA8B0934493}"/>
              </a:ext>
            </a:extLst>
          </p:cNvPr>
          <p:cNvPicPr>
            <a:picLocks noChangeAspect="1"/>
          </p:cNvPicPr>
          <p:nvPr/>
        </p:nvPicPr>
        <p:blipFill>
          <a:blip r:embed="rId3"/>
          <a:stretch>
            <a:fillRect/>
          </a:stretch>
        </p:blipFill>
        <p:spPr>
          <a:xfrm>
            <a:off x="0" y="4704080"/>
            <a:ext cx="12192000" cy="2153920"/>
          </a:xfrm>
          <a:prstGeom prst="rect">
            <a:avLst/>
          </a:prstGeom>
        </p:spPr>
      </p:pic>
      <p:sp>
        <p:nvSpPr>
          <p:cNvPr id="7" name="TextBox 6">
            <a:extLst>
              <a:ext uri="{FF2B5EF4-FFF2-40B4-BE49-F238E27FC236}">
                <a16:creationId xmlns:a16="http://schemas.microsoft.com/office/drawing/2014/main" id="{4A9A2EA0-6689-FD0E-7B74-0BE2C0704EED}"/>
              </a:ext>
            </a:extLst>
          </p:cNvPr>
          <p:cNvSpPr txBox="1"/>
          <p:nvPr/>
        </p:nvSpPr>
        <p:spPr>
          <a:xfrm>
            <a:off x="770011" y="2537619"/>
            <a:ext cx="6098150"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Abadi" panose="020B0604020104020204" pitchFamily="34" charset="0"/>
              </a:rPr>
              <a:t>Payload Mass &amp; Flight Number</a:t>
            </a:r>
          </a:p>
          <a:p>
            <a:pPr marL="171450" indent="-171450">
              <a:buFont typeface="Arial" panose="020B0604020202020204" pitchFamily="34" charset="0"/>
              <a:buChar char="•"/>
            </a:pPr>
            <a:r>
              <a:rPr lang="en-US" sz="1000" dirty="0">
                <a:latin typeface="Abadi" panose="020B0604020104020204" pitchFamily="34" charset="0"/>
              </a:rPr>
              <a:t>Launch Site &amp; Flight Number</a:t>
            </a:r>
          </a:p>
          <a:p>
            <a:pPr marL="171450" indent="-171450">
              <a:buFont typeface="Arial" panose="020B0604020202020204" pitchFamily="34" charset="0"/>
              <a:buChar char="•"/>
            </a:pPr>
            <a:r>
              <a:rPr lang="en-US" sz="1000" dirty="0">
                <a:latin typeface="Abadi" panose="020B0604020104020204" pitchFamily="34" charset="0"/>
              </a:rPr>
              <a:t>Launch Site &amp; Payload Mass</a:t>
            </a:r>
          </a:p>
          <a:p>
            <a:pPr marL="171450" indent="-171450">
              <a:buFont typeface="Arial" panose="020B0604020202020204" pitchFamily="34" charset="0"/>
              <a:buChar char="•"/>
            </a:pPr>
            <a:r>
              <a:rPr lang="en-US" sz="1000" dirty="0">
                <a:latin typeface="Abadi" panose="020B0604020104020204" pitchFamily="34" charset="0"/>
              </a:rPr>
              <a:t>Orbit Type &amp; Flight Number</a:t>
            </a:r>
          </a:p>
          <a:p>
            <a:pPr marL="171450" indent="-171450">
              <a:buFont typeface="Arial" panose="020B0604020202020204" pitchFamily="34" charset="0"/>
              <a:buChar char="•"/>
            </a:pPr>
            <a:r>
              <a:rPr lang="en-US" sz="1000" dirty="0">
                <a:latin typeface="Abadi" panose="020B0604020104020204" pitchFamily="34" charset="0"/>
              </a:rPr>
              <a:t>Payload &amp; Orbit Type </a:t>
            </a:r>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346</TotalTime>
  <Words>1646</Words>
  <Application>Microsoft Office PowerPoint</Application>
  <PresentationFormat>Widescreen</PresentationFormat>
  <Paragraphs>196</Paragraphs>
  <Slides>37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Kevin Holstein</cp:lastModifiedBy>
  <cp:revision>210</cp:revision>
  <dcterms:created xsi:type="dcterms:W3CDTF">2021-04-29T18:58:34Z</dcterms:created>
  <dcterms:modified xsi:type="dcterms:W3CDTF">2023-02-06T04:21:05Z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